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1" d="100"/>
          <a:sy n="81" d="100"/>
        </p:scale>
        <p:origin x="75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717F2F0-A8ED-4AD1-B012-6FDCCB0D2CD0}" type="datetimeFigureOut">
              <a:rPr lang="en-IN" smtClean="0"/>
              <a:t>29-06-2025</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C8C9A66C-04D5-4A4F-8F74-99028E1D563A}"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71015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17F2F0-A8ED-4AD1-B012-6FDCCB0D2CD0}" type="datetimeFigureOut">
              <a:rPr lang="en-IN" smtClean="0"/>
              <a:t>29-06-2025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C9A66C-04D5-4A4F-8F74-99028E1D563A}"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43991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17F2F0-A8ED-4AD1-B012-6FDCCB0D2CD0}" type="datetimeFigureOut">
              <a:rPr lang="en-IN" smtClean="0"/>
              <a:t>29-06-2025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C9A66C-04D5-4A4F-8F74-99028E1D563A}"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33770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17F2F0-A8ED-4AD1-B012-6FDCCB0D2CD0}" type="datetimeFigureOut">
              <a:rPr lang="en-IN" smtClean="0"/>
              <a:t>29-06-2025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C9A66C-04D5-4A4F-8F74-99028E1D563A}"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37010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717F2F0-A8ED-4AD1-B012-6FDCCB0D2CD0}" type="datetimeFigureOut">
              <a:rPr lang="en-IN" smtClean="0"/>
              <a:t>29-06-2025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C9A66C-04D5-4A4F-8F74-99028E1D563A}"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48834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717F2F0-A8ED-4AD1-B012-6FDCCB0D2CD0}" type="datetimeFigureOut">
              <a:rPr lang="en-IN" smtClean="0"/>
              <a:t>29-06-2025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8C9A66C-04D5-4A4F-8F74-99028E1D563A}"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02179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17F2F0-A8ED-4AD1-B012-6FDCCB0D2CD0}" type="datetimeFigureOut">
              <a:rPr lang="en-IN" smtClean="0"/>
              <a:t>29-06-2025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8C9A66C-04D5-4A4F-8F74-99028E1D563A}"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20288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717F2F0-A8ED-4AD1-B012-6FDCCB0D2CD0}" type="datetimeFigureOut">
              <a:rPr lang="en-IN" smtClean="0"/>
              <a:t>29-06-2025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8C9A66C-04D5-4A4F-8F74-99028E1D563A}"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576142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17F2F0-A8ED-4AD1-B012-6FDCCB0D2CD0}" type="datetimeFigureOut">
              <a:rPr lang="en-IN" smtClean="0"/>
              <a:t>29-06-2025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8C9A66C-04D5-4A4F-8F74-99028E1D563A}" type="slidenum">
              <a:rPr lang="en-IN" smtClean="0"/>
              <a:t>‹#›</a:t>
            </a:fld>
            <a:endParaRPr lang="en-IN"/>
          </a:p>
        </p:txBody>
      </p:sp>
    </p:spTree>
    <p:extLst>
      <p:ext uri="{BB962C8B-B14F-4D97-AF65-F5344CB8AC3E}">
        <p14:creationId xmlns:p14="http://schemas.microsoft.com/office/powerpoint/2010/main" val="1723987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717F2F0-A8ED-4AD1-B012-6FDCCB0D2CD0}" type="datetimeFigureOut">
              <a:rPr lang="en-IN" smtClean="0"/>
              <a:t>29-06-2025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8C9A66C-04D5-4A4F-8F74-99028E1D563A}"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31046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D717F2F0-A8ED-4AD1-B012-6FDCCB0D2CD0}" type="datetimeFigureOut">
              <a:rPr lang="en-IN" smtClean="0"/>
              <a:t>29-06-2025</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C8C9A66C-04D5-4A4F-8F74-99028E1D563A}"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69461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D717F2F0-A8ED-4AD1-B012-6FDCCB0D2CD0}" type="datetimeFigureOut">
              <a:rPr lang="en-IN" smtClean="0"/>
              <a:t>29-06-2025</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C8C9A66C-04D5-4A4F-8F74-99028E1D563A}"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9529161"/>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44D8D-2AC6-CB54-4F0E-B3610680FFB8}"/>
              </a:ext>
            </a:extLst>
          </p:cNvPr>
          <p:cNvSpPr>
            <a:spLocks noGrp="1"/>
          </p:cNvSpPr>
          <p:nvPr>
            <p:ph type="ctrTitle"/>
          </p:nvPr>
        </p:nvSpPr>
        <p:spPr/>
        <p:txBody>
          <a:bodyPr/>
          <a:lstStyle/>
          <a:p>
            <a:r>
              <a:rPr lang="en-IN" dirty="0"/>
              <a:t>CAPSTONE PROJECT</a:t>
            </a:r>
          </a:p>
        </p:txBody>
      </p:sp>
      <p:sp>
        <p:nvSpPr>
          <p:cNvPr id="3" name="Subtitle 2">
            <a:extLst>
              <a:ext uri="{FF2B5EF4-FFF2-40B4-BE49-F238E27FC236}">
                <a16:creationId xmlns:a16="http://schemas.microsoft.com/office/drawing/2014/main" id="{3EF4DF22-1CEF-5818-7F89-10F12BC328C6}"/>
              </a:ext>
            </a:extLst>
          </p:cNvPr>
          <p:cNvSpPr>
            <a:spLocks noGrp="1"/>
          </p:cNvSpPr>
          <p:nvPr>
            <p:ph type="subTitle" idx="1"/>
          </p:nvPr>
        </p:nvSpPr>
        <p:spPr/>
        <p:txBody>
          <a:bodyPr/>
          <a:lstStyle/>
          <a:p>
            <a:r>
              <a:rPr lang="en-IN" dirty="0"/>
              <a:t>HOTEL BOOKING ANALYSIS</a:t>
            </a:r>
          </a:p>
        </p:txBody>
      </p:sp>
    </p:spTree>
    <p:extLst>
      <p:ext uri="{BB962C8B-B14F-4D97-AF65-F5344CB8AC3E}">
        <p14:creationId xmlns:p14="http://schemas.microsoft.com/office/powerpoint/2010/main" val="20753682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E87D0F-BAAE-D9B0-7CD6-F8BE8F501642}"/>
              </a:ext>
            </a:extLst>
          </p:cNvPr>
          <p:cNvPicPr>
            <a:picLocks noChangeAspect="1"/>
          </p:cNvPicPr>
          <p:nvPr/>
        </p:nvPicPr>
        <p:blipFill>
          <a:blip r:embed="rId2"/>
          <a:stretch>
            <a:fillRect/>
          </a:stretch>
        </p:blipFill>
        <p:spPr>
          <a:xfrm>
            <a:off x="567685" y="250519"/>
            <a:ext cx="10772760" cy="5395428"/>
          </a:xfrm>
          <a:prstGeom prst="rect">
            <a:avLst/>
          </a:prstGeom>
        </p:spPr>
      </p:pic>
    </p:spTree>
    <p:extLst>
      <p:ext uri="{BB962C8B-B14F-4D97-AF65-F5344CB8AC3E}">
        <p14:creationId xmlns:p14="http://schemas.microsoft.com/office/powerpoint/2010/main" val="3064636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6AD24E-8E0A-893C-C288-E68117070513}"/>
              </a:ext>
            </a:extLst>
          </p:cNvPr>
          <p:cNvPicPr>
            <a:picLocks noChangeAspect="1"/>
          </p:cNvPicPr>
          <p:nvPr/>
        </p:nvPicPr>
        <p:blipFill>
          <a:blip r:embed="rId2"/>
          <a:stretch>
            <a:fillRect/>
          </a:stretch>
        </p:blipFill>
        <p:spPr>
          <a:xfrm>
            <a:off x="631914" y="263954"/>
            <a:ext cx="10859359" cy="5349704"/>
          </a:xfrm>
          <a:prstGeom prst="rect">
            <a:avLst/>
          </a:prstGeom>
        </p:spPr>
      </p:pic>
    </p:spTree>
    <p:extLst>
      <p:ext uri="{BB962C8B-B14F-4D97-AF65-F5344CB8AC3E}">
        <p14:creationId xmlns:p14="http://schemas.microsoft.com/office/powerpoint/2010/main" val="2891448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00BE6C-36AD-2111-831C-CCE47FB5DE1A}"/>
              </a:ext>
            </a:extLst>
          </p:cNvPr>
          <p:cNvPicPr>
            <a:picLocks noChangeAspect="1"/>
          </p:cNvPicPr>
          <p:nvPr/>
        </p:nvPicPr>
        <p:blipFill>
          <a:blip r:embed="rId2"/>
          <a:stretch>
            <a:fillRect/>
          </a:stretch>
        </p:blipFill>
        <p:spPr>
          <a:xfrm>
            <a:off x="637064" y="307476"/>
            <a:ext cx="10807076" cy="5319221"/>
          </a:xfrm>
          <a:prstGeom prst="rect">
            <a:avLst/>
          </a:prstGeom>
        </p:spPr>
      </p:pic>
    </p:spTree>
    <p:extLst>
      <p:ext uri="{BB962C8B-B14F-4D97-AF65-F5344CB8AC3E}">
        <p14:creationId xmlns:p14="http://schemas.microsoft.com/office/powerpoint/2010/main" val="3724625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3B6422-EF66-CC23-92A7-C203233D1A50}"/>
              </a:ext>
            </a:extLst>
          </p:cNvPr>
          <p:cNvPicPr>
            <a:picLocks noChangeAspect="1"/>
          </p:cNvPicPr>
          <p:nvPr/>
        </p:nvPicPr>
        <p:blipFill>
          <a:blip r:embed="rId2"/>
          <a:stretch>
            <a:fillRect/>
          </a:stretch>
        </p:blipFill>
        <p:spPr>
          <a:xfrm>
            <a:off x="456518" y="245098"/>
            <a:ext cx="11278963" cy="5590094"/>
          </a:xfrm>
          <a:prstGeom prst="rect">
            <a:avLst/>
          </a:prstGeom>
        </p:spPr>
      </p:pic>
    </p:spTree>
    <p:extLst>
      <p:ext uri="{BB962C8B-B14F-4D97-AF65-F5344CB8AC3E}">
        <p14:creationId xmlns:p14="http://schemas.microsoft.com/office/powerpoint/2010/main" val="1710763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236587-464B-AF8C-6428-FF8D7222A38B}"/>
              </a:ext>
            </a:extLst>
          </p:cNvPr>
          <p:cNvPicPr>
            <a:picLocks noChangeAspect="1"/>
          </p:cNvPicPr>
          <p:nvPr/>
        </p:nvPicPr>
        <p:blipFill>
          <a:blip r:embed="rId2"/>
          <a:stretch>
            <a:fillRect/>
          </a:stretch>
        </p:blipFill>
        <p:spPr>
          <a:xfrm>
            <a:off x="244425" y="306684"/>
            <a:ext cx="11350543" cy="5471634"/>
          </a:xfrm>
          <a:prstGeom prst="rect">
            <a:avLst/>
          </a:prstGeom>
        </p:spPr>
      </p:pic>
    </p:spTree>
    <p:extLst>
      <p:ext uri="{BB962C8B-B14F-4D97-AF65-F5344CB8AC3E}">
        <p14:creationId xmlns:p14="http://schemas.microsoft.com/office/powerpoint/2010/main" val="3450836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5217C4-4F5E-08E7-4E21-6112C9A4683A}"/>
              </a:ext>
            </a:extLst>
          </p:cNvPr>
          <p:cNvPicPr>
            <a:picLocks noChangeAspect="1"/>
          </p:cNvPicPr>
          <p:nvPr/>
        </p:nvPicPr>
        <p:blipFill>
          <a:blip r:embed="rId2"/>
          <a:stretch>
            <a:fillRect/>
          </a:stretch>
        </p:blipFill>
        <p:spPr>
          <a:xfrm>
            <a:off x="577966" y="253934"/>
            <a:ext cx="11036068" cy="5464013"/>
          </a:xfrm>
          <a:prstGeom prst="rect">
            <a:avLst/>
          </a:prstGeom>
        </p:spPr>
      </p:pic>
    </p:spTree>
    <p:extLst>
      <p:ext uri="{BB962C8B-B14F-4D97-AF65-F5344CB8AC3E}">
        <p14:creationId xmlns:p14="http://schemas.microsoft.com/office/powerpoint/2010/main" val="2356091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720B21-96D5-1436-CA2E-A86DE0FEE88B}"/>
              </a:ext>
            </a:extLst>
          </p:cNvPr>
          <p:cNvPicPr>
            <a:picLocks noChangeAspect="1"/>
          </p:cNvPicPr>
          <p:nvPr/>
        </p:nvPicPr>
        <p:blipFill>
          <a:blip r:embed="rId2"/>
          <a:stretch>
            <a:fillRect/>
          </a:stretch>
        </p:blipFill>
        <p:spPr>
          <a:xfrm>
            <a:off x="603315" y="254725"/>
            <a:ext cx="10850251" cy="5311600"/>
          </a:xfrm>
          <a:prstGeom prst="rect">
            <a:avLst/>
          </a:prstGeom>
        </p:spPr>
      </p:pic>
    </p:spTree>
    <p:extLst>
      <p:ext uri="{BB962C8B-B14F-4D97-AF65-F5344CB8AC3E}">
        <p14:creationId xmlns:p14="http://schemas.microsoft.com/office/powerpoint/2010/main" val="318698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D24381-2139-62E9-032A-B711FCC64D65}"/>
              </a:ext>
            </a:extLst>
          </p:cNvPr>
          <p:cNvPicPr>
            <a:picLocks noChangeAspect="1"/>
          </p:cNvPicPr>
          <p:nvPr/>
        </p:nvPicPr>
        <p:blipFill>
          <a:blip r:embed="rId2"/>
          <a:stretch>
            <a:fillRect/>
          </a:stretch>
        </p:blipFill>
        <p:spPr>
          <a:xfrm>
            <a:off x="857839" y="399938"/>
            <a:ext cx="10708850" cy="5303980"/>
          </a:xfrm>
          <a:prstGeom prst="rect">
            <a:avLst/>
          </a:prstGeom>
        </p:spPr>
      </p:pic>
    </p:spTree>
    <p:extLst>
      <p:ext uri="{BB962C8B-B14F-4D97-AF65-F5344CB8AC3E}">
        <p14:creationId xmlns:p14="http://schemas.microsoft.com/office/powerpoint/2010/main" val="1568131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5BD359-43BA-0597-2381-F7FFAA147269}"/>
              </a:ext>
            </a:extLst>
          </p:cNvPr>
          <p:cNvPicPr>
            <a:picLocks noChangeAspect="1"/>
          </p:cNvPicPr>
          <p:nvPr/>
        </p:nvPicPr>
        <p:blipFill>
          <a:blip r:embed="rId2"/>
          <a:stretch>
            <a:fillRect/>
          </a:stretch>
        </p:blipFill>
        <p:spPr>
          <a:xfrm>
            <a:off x="1055803" y="311088"/>
            <a:ext cx="9935851" cy="5349704"/>
          </a:xfrm>
          <a:prstGeom prst="rect">
            <a:avLst/>
          </a:prstGeom>
        </p:spPr>
      </p:pic>
    </p:spTree>
    <p:extLst>
      <p:ext uri="{BB962C8B-B14F-4D97-AF65-F5344CB8AC3E}">
        <p14:creationId xmlns:p14="http://schemas.microsoft.com/office/powerpoint/2010/main" val="22188561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6739B9-0A3E-2752-E727-6FFFB67A3385}"/>
              </a:ext>
            </a:extLst>
          </p:cNvPr>
          <p:cNvPicPr>
            <a:picLocks noChangeAspect="1"/>
          </p:cNvPicPr>
          <p:nvPr/>
        </p:nvPicPr>
        <p:blipFill>
          <a:blip r:embed="rId2"/>
          <a:stretch>
            <a:fillRect/>
          </a:stretch>
        </p:blipFill>
        <p:spPr>
          <a:xfrm>
            <a:off x="433633" y="212019"/>
            <a:ext cx="11048214" cy="5802282"/>
          </a:xfrm>
          <a:prstGeom prst="rect">
            <a:avLst/>
          </a:prstGeom>
        </p:spPr>
      </p:pic>
    </p:spTree>
    <p:extLst>
      <p:ext uri="{BB962C8B-B14F-4D97-AF65-F5344CB8AC3E}">
        <p14:creationId xmlns:p14="http://schemas.microsoft.com/office/powerpoint/2010/main" val="981445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FA332-54CF-06F5-694C-181D43AF8C9F}"/>
              </a:ext>
            </a:extLst>
          </p:cNvPr>
          <p:cNvSpPr>
            <a:spLocks noGrp="1"/>
          </p:cNvSpPr>
          <p:nvPr>
            <p:ph type="title"/>
          </p:nvPr>
        </p:nvSpPr>
        <p:spPr>
          <a:xfrm>
            <a:off x="1451579" y="804519"/>
            <a:ext cx="9603275" cy="791851"/>
          </a:xfrm>
        </p:spPr>
        <p:txBody>
          <a:bodyPr/>
          <a:lstStyle/>
          <a:p>
            <a:r>
              <a:rPr lang="en-IN" dirty="0"/>
              <a:t>PUBLICATION</a:t>
            </a:r>
          </a:p>
        </p:txBody>
      </p:sp>
      <p:sp>
        <p:nvSpPr>
          <p:cNvPr id="3" name="Rectangle 2">
            <a:extLst>
              <a:ext uri="{FF2B5EF4-FFF2-40B4-BE49-F238E27FC236}">
                <a16:creationId xmlns:a16="http://schemas.microsoft.com/office/drawing/2014/main" id="{9BAD0907-3849-7A94-62BA-523C24362508}"/>
              </a:ext>
            </a:extLst>
          </p:cNvPr>
          <p:cNvSpPr/>
          <p:nvPr/>
        </p:nvSpPr>
        <p:spPr>
          <a:xfrm>
            <a:off x="688155" y="2733772"/>
            <a:ext cx="3506771" cy="60095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dirty="0"/>
              <a:t>BOOKING ANALYSIS</a:t>
            </a:r>
          </a:p>
        </p:txBody>
      </p:sp>
      <p:sp>
        <p:nvSpPr>
          <p:cNvPr id="7" name="Rectangle 6">
            <a:extLst>
              <a:ext uri="{FF2B5EF4-FFF2-40B4-BE49-F238E27FC236}">
                <a16:creationId xmlns:a16="http://schemas.microsoft.com/office/drawing/2014/main" id="{2EABF1E9-4A1B-E323-D724-374589091BAF}"/>
              </a:ext>
            </a:extLst>
          </p:cNvPr>
          <p:cNvSpPr/>
          <p:nvPr/>
        </p:nvSpPr>
        <p:spPr>
          <a:xfrm>
            <a:off x="688156" y="4847732"/>
            <a:ext cx="3506771" cy="60095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dirty="0"/>
              <a:t>GUEST ANALYSIS</a:t>
            </a:r>
          </a:p>
        </p:txBody>
      </p:sp>
      <p:sp>
        <p:nvSpPr>
          <p:cNvPr id="8" name="Rectangle 7">
            <a:extLst>
              <a:ext uri="{FF2B5EF4-FFF2-40B4-BE49-F238E27FC236}">
                <a16:creationId xmlns:a16="http://schemas.microsoft.com/office/drawing/2014/main" id="{182EBD9F-9C8E-5EE5-76B2-F22CA8A01DA1}"/>
              </a:ext>
            </a:extLst>
          </p:cNvPr>
          <p:cNvSpPr/>
          <p:nvPr/>
        </p:nvSpPr>
        <p:spPr>
          <a:xfrm>
            <a:off x="4810816" y="2124564"/>
            <a:ext cx="6693029" cy="181937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t>Our booking analysis shows clear patterns across hotel types, lead times, arrivals, cancellations, and stay preferences. Guests book City Hotels more for weeknights, hinting at business travel, while Resort Hotels attract longer weekend stays. Lead times reveal how early guests plan their trips, with peaks during holidays and busy months. Arrival dates by month and week show strong seasonality. The </a:t>
            </a:r>
            <a:r>
              <a:rPr lang="en-US" sz="1400" i="1" dirty="0"/>
              <a:t>is _ canceled</a:t>
            </a:r>
            <a:r>
              <a:rPr lang="en-US" sz="1400" dirty="0"/>
              <a:t> data highlights trends in booking cancellations, helping forecast occupancy more accurately. Overall, these insights help hotels fine-tune pricing, promotions, and operations for better guest experiences and revenue.</a:t>
            </a:r>
            <a:endParaRPr lang="en-IN" sz="1400" dirty="0"/>
          </a:p>
        </p:txBody>
      </p:sp>
      <p:sp>
        <p:nvSpPr>
          <p:cNvPr id="9" name="Rectangle 8">
            <a:extLst>
              <a:ext uri="{FF2B5EF4-FFF2-40B4-BE49-F238E27FC236}">
                <a16:creationId xmlns:a16="http://schemas.microsoft.com/office/drawing/2014/main" id="{F536C171-85D5-E12B-11E2-BBC522B15E32}"/>
              </a:ext>
            </a:extLst>
          </p:cNvPr>
          <p:cNvSpPr/>
          <p:nvPr/>
        </p:nvSpPr>
        <p:spPr>
          <a:xfrm>
            <a:off x="4810816" y="4232636"/>
            <a:ext cx="6859567" cy="159313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t>Our guest analysis reveals valuable insights into booking demographics. Most bookings include adults only, but a notable share also includes children, showing the importance of family-friendly services. Bookings with babies are fewer but highlight the need for amenities like cribs and baby care facilities. By linking these patterns with </a:t>
            </a:r>
            <a:r>
              <a:rPr lang="en-US" sz="1400" i="1" dirty="0"/>
              <a:t>booking _id</a:t>
            </a:r>
            <a:r>
              <a:rPr lang="en-US" sz="1400" dirty="0"/>
              <a:t>, we can better understand guest profiles and tailor services to meet the needs of solo travelers, couples, and families alike — ultimately enhancing guest satisfaction and loyalty.</a:t>
            </a:r>
            <a:endParaRPr lang="en-IN" sz="1400" dirty="0"/>
          </a:p>
        </p:txBody>
      </p:sp>
    </p:spTree>
    <p:extLst>
      <p:ext uri="{BB962C8B-B14F-4D97-AF65-F5344CB8AC3E}">
        <p14:creationId xmlns:p14="http://schemas.microsoft.com/office/powerpoint/2010/main" val="37679309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EC6324-FE62-3D13-69B7-3FC4B744F9CD}"/>
              </a:ext>
            </a:extLst>
          </p:cNvPr>
          <p:cNvPicPr>
            <a:picLocks noChangeAspect="1"/>
          </p:cNvPicPr>
          <p:nvPr/>
        </p:nvPicPr>
        <p:blipFill>
          <a:blip r:embed="rId2"/>
          <a:stretch>
            <a:fillRect/>
          </a:stretch>
        </p:blipFill>
        <p:spPr>
          <a:xfrm>
            <a:off x="657548" y="231269"/>
            <a:ext cx="10437800" cy="5471634"/>
          </a:xfrm>
          <a:prstGeom prst="rect">
            <a:avLst/>
          </a:prstGeom>
        </p:spPr>
      </p:pic>
    </p:spTree>
    <p:extLst>
      <p:ext uri="{BB962C8B-B14F-4D97-AF65-F5344CB8AC3E}">
        <p14:creationId xmlns:p14="http://schemas.microsoft.com/office/powerpoint/2010/main" val="41416572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1C9C3E-A0A2-B38D-43AF-B662333CEE4A}"/>
              </a:ext>
            </a:extLst>
          </p:cNvPr>
          <p:cNvPicPr>
            <a:picLocks noChangeAspect="1"/>
          </p:cNvPicPr>
          <p:nvPr/>
        </p:nvPicPr>
        <p:blipFill>
          <a:blip r:embed="rId2"/>
          <a:stretch>
            <a:fillRect/>
          </a:stretch>
        </p:blipFill>
        <p:spPr>
          <a:xfrm>
            <a:off x="683254" y="329938"/>
            <a:ext cx="10525215" cy="5466441"/>
          </a:xfrm>
          <a:prstGeom prst="rect">
            <a:avLst/>
          </a:prstGeom>
        </p:spPr>
      </p:pic>
    </p:spTree>
    <p:extLst>
      <p:ext uri="{BB962C8B-B14F-4D97-AF65-F5344CB8AC3E}">
        <p14:creationId xmlns:p14="http://schemas.microsoft.com/office/powerpoint/2010/main" val="447135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D24602-A17A-3C44-E1C5-D29D0FA3F1C5}"/>
              </a:ext>
            </a:extLst>
          </p:cNvPr>
          <p:cNvPicPr>
            <a:picLocks noChangeAspect="1"/>
          </p:cNvPicPr>
          <p:nvPr/>
        </p:nvPicPr>
        <p:blipFill>
          <a:blip r:embed="rId2"/>
          <a:stretch>
            <a:fillRect/>
          </a:stretch>
        </p:blipFill>
        <p:spPr>
          <a:xfrm>
            <a:off x="667618" y="348792"/>
            <a:ext cx="10682253" cy="5466837"/>
          </a:xfrm>
          <a:prstGeom prst="rect">
            <a:avLst/>
          </a:prstGeom>
        </p:spPr>
      </p:pic>
    </p:spTree>
    <p:extLst>
      <p:ext uri="{BB962C8B-B14F-4D97-AF65-F5344CB8AC3E}">
        <p14:creationId xmlns:p14="http://schemas.microsoft.com/office/powerpoint/2010/main" val="25620845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BCCF5E-5DF3-C76B-1467-B4F576D19944}"/>
              </a:ext>
            </a:extLst>
          </p:cNvPr>
          <p:cNvPicPr>
            <a:picLocks noChangeAspect="1"/>
          </p:cNvPicPr>
          <p:nvPr/>
        </p:nvPicPr>
        <p:blipFill>
          <a:blip r:embed="rId2"/>
          <a:stretch>
            <a:fillRect/>
          </a:stretch>
        </p:blipFill>
        <p:spPr>
          <a:xfrm>
            <a:off x="823645" y="254328"/>
            <a:ext cx="10648776" cy="5387807"/>
          </a:xfrm>
          <a:prstGeom prst="rect">
            <a:avLst/>
          </a:prstGeom>
        </p:spPr>
      </p:pic>
    </p:spTree>
    <p:extLst>
      <p:ext uri="{BB962C8B-B14F-4D97-AF65-F5344CB8AC3E}">
        <p14:creationId xmlns:p14="http://schemas.microsoft.com/office/powerpoint/2010/main" val="34171023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1D6A01-F4B8-4D8C-0ED2-378EBF4D5BDB}"/>
              </a:ext>
            </a:extLst>
          </p:cNvPr>
          <p:cNvPicPr>
            <a:picLocks noChangeAspect="1"/>
          </p:cNvPicPr>
          <p:nvPr/>
        </p:nvPicPr>
        <p:blipFill>
          <a:blip r:embed="rId2"/>
          <a:stretch>
            <a:fillRect/>
          </a:stretch>
        </p:blipFill>
        <p:spPr>
          <a:xfrm>
            <a:off x="541828" y="339369"/>
            <a:ext cx="10723201" cy="5349704"/>
          </a:xfrm>
          <a:prstGeom prst="rect">
            <a:avLst/>
          </a:prstGeom>
        </p:spPr>
      </p:pic>
    </p:spTree>
    <p:extLst>
      <p:ext uri="{BB962C8B-B14F-4D97-AF65-F5344CB8AC3E}">
        <p14:creationId xmlns:p14="http://schemas.microsoft.com/office/powerpoint/2010/main" val="34945977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CD4CD0-7340-57CE-01DD-A4D450D147A8}"/>
              </a:ext>
            </a:extLst>
          </p:cNvPr>
          <p:cNvPicPr>
            <a:picLocks noChangeAspect="1"/>
          </p:cNvPicPr>
          <p:nvPr/>
        </p:nvPicPr>
        <p:blipFill>
          <a:blip r:embed="rId2"/>
          <a:stretch>
            <a:fillRect/>
          </a:stretch>
        </p:blipFill>
        <p:spPr>
          <a:xfrm>
            <a:off x="492667" y="367649"/>
            <a:ext cx="10800644" cy="5349704"/>
          </a:xfrm>
          <a:prstGeom prst="rect">
            <a:avLst/>
          </a:prstGeom>
        </p:spPr>
      </p:pic>
    </p:spTree>
    <p:extLst>
      <p:ext uri="{BB962C8B-B14F-4D97-AF65-F5344CB8AC3E}">
        <p14:creationId xmlns:p14="http://schemas.microsoft.com/office/powerpoint/2010/main" val="38191340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1DF7C3-6312-1511-8C53-27AED4412B37}"/>
              </a:ext>
            </a:extLst>
          </p:cNvPr>
          <p:cNvPicPr>
            <a:picLocks noChangeAspect="1"/>
          </p:cNvPicPr>
          <p:nvPr/>
        </p:nvPicPr>
        <p:blipFill>
          <a:blip r:embed="rId2"/>
          <a:stretch>
            <a:fillRect/>
          </a:stretch>
        </p:blipFill>
        <p:spPr>
          <a:xfrm>
            <a:off x="436772" y="291245"/>
            <a:ext cx="11054502" cy="5540220"/>
          </a:xfrm>
          <a:prstGeom prst="rect">
            <a:avLst/>
          </a:prstGeom>
        </p:spPr>
      </p:pic>
    </p:spTree>
    <p:extLst>
      <p:ext uri="{BB962C8B-B14F-4D97-AF65-F5344CB8AC3E}">
        <p14:creationId xmlns:p14="http://schemas.microsoft.com/office/powerpoint/2010/main" val="3954196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30B2C2-5419-400C-85F1-26F30DAA541A}"/>
              </a:ext>
            </a:extLst>
          </p:cNvPr>
          <p:cNvPicPr>
            <a:picLocks noChangeAspect="1"/>
          </p:cNvPicPr>
          <p:nvPr/>
        </p:nvPicPr>
        <p:blipFill>
          <a:blip r:embed="rId2"/>
          <a:stretch>
            <a:fillRect/>
          </a:stretch>
        </p:blipFill>
        <p:spPr>
          <a:xfrm>
            <a:off x="942680" y="354213"/>
            <a:ext cx="10463753" cy="5395428"/>
          </a:xfrm>
          <a:prstGeom prst="rect">
            <a:avLst/>
          </a:prstGeom>
        </p:spPr>
      </p:pic>
    </p:spTree>
    <p:extLst>
      <p:ext uri="{BB962C8B-B14F-4D97-AF65-F5344CB8AC3E}">
        <p14:creationId xmlns:p14="http://schemas.microsoft.com/office/powerpoint/2010/main" val="38520446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F8CA03-9F98-8B32-FD18-9E3B8ACC67C0}"/>
              </a:ext>
            </a:extLst>
          </p:cNvPr>
          <p:cNvPicPr>
            <a:picLocks noChangeAspect="1"/>
          </p:cNvPicPr>
          <p:nvPr/>
        </p:nvPicPr>
        <p:blipFill>
          <a:blip r:embed="rId2"/>
          <a:stretch>
            <a:fillRect/>
          </a:stretch>
        </p:blipFill>
        <p:spPr>
          <a:xfrm>
            <a:off x="1015706" y="292234"/>
            <a:ext cx="10160587" cy="5349704"/>
          </a:xfrm>
          <a:prstGeom prst="rect">
            <a:avLst/>
          </a:prstGeom>
        </p:spPr>
      </p:pic>
    </p:spTree>
    <p:extLst>
      <p:ext uri="{BB962C8B-B14F-4D97-AF65-F5344CB8AC3E}">
        <p14:creationId xmlns:p14="http://schemas.microsoft.com/office/powerpoint/2010/main" val="14831278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44FC6D-17D8-88A0-9C81-E92D7823E3B5}"/>
              </a:ext>
            </a:extLst>
          </p:cNvPr>
          <p:cNvPicPr>
            <a:picLocks noChangeAspect="1"/>
          </p:cNvPicPr>
          <p:nvPr/>
        </p:nvPicPr>
        <p:blipFill>
          <a:blip r:embed="rId2"/>
          <a:stretch>
            <a:fillRect/>
          </a:stretch>
        </p:blipFill>
        <p:spPr>
          <a:xfrm>
            <a:off x="645548" y="290626"/>
            <a:ext cx="10760885" cy="5296359"/>
          </a:xfrm>
          <a:prstGeom prst="rect">
            <a:avLst/>
          </a:prstGeom>
        </p:spPr>
      </p:pic>
    </p:spTree>
    <p:extLst>
      <p:ext uri="{BB962C8B-B14F-4D97-AF65-F5344CB8AC3E}">
        <p14:creationId xmlns:p14="http://schemas.microsoft.com/office/powerpoint/2010/main" val="137021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3235D2-6032-D6F5-B72A-C05FE74CB02A}"/>
              </a:ext>
            </a:extLst>
          </p:cNvPr>
          <p:cNvSpPr/>
          <p:nvPr/>
        </p:nvSpPr>
        <p:spPr>
          <a:xfrm>
            <a:off x="490192" y="2587853"/>
            <a:ext cx="3506771" cy="79185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dirty="0"/>
              <a:t>MEAL &amp; STAY ANALYSIS</a:t>
            </a:r>
          </a:p>
        </p:txBody>
      </p:sp>
      <p:sp>
        <p:nvSpPr>
          <p:cNvPr id="3" name="Rectangle 2">
            <a:extLst>
              <a:ext uri="{FF2B5EF4-FFF2-40B4-BE49-F238E27FC236}">
                <a16:creationId xmlns:a16="http://schemas.microsoft.com/office/drawing/2014/main" id="{8ADA260D-3625-0033-30A7-41DB3FC8CD93}"/>
              </a:ext>
            </a:extLst>
          </p:cNvPr>
          <p:cNvSpPr/>
          <p:nvPr/>
        </p:nvSpPr>
        <p:spPr>
          <a:xfrm>
            <a:off x="408495" y="4652127"/>
            <a:ext cx="3506771" cy="79185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dirty="0"/>
              <a:t>BOOKING SOURCES &amp; HISTORY ANALYSIS</a:t>
            </a:r>
          </a:p>
        </p:txBody>
      </p:sp>
      <p:sp>
        <p:nvSpPr>
          <p:cNvPr id="4" name="Rectangle 3">
            <a:extLst>
              <a:ext uri="{FF2B5EF4-FFF2-40B4-BE49-F238E27FC236}">
                <a16:creationId xmlns:a16="http://schemas.microsoft.com/office/drawing/2014/main" id="{8B64E1C7-EDEB-7AC2-5DAD-9FCC81138DF2}"/>
              </a:ext>
            </a:extLst>
          </p:cNvPr>
          <p:cNvSpPr/>
          <p:nvPr/>
        </p:nvSpPr>
        <p:spPr>
          <a:xfrm>
            <a:off x="490193" y="664196"/>
            <a:ext cx="3506771" cy="65123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dirty="0"/>
              <a:t>RESERVATION ANALYSIS</a:t>
            </a:r>
          </a:p>
        </p:txBody>
      </p:sp>
      <p:sp>
        <p:nvSpPr>
          <p:cNvPr id="5" name="Rectangle 4">
            <a:extLst>
              <a:ext uri="{FF2B5EF4-FFF2-40B4-BE49-F238E27FC236}">
                <a16:creationId xmlns:a16="http://schemas.microsoft.com/office/drawing/2014/main" id="{31CADA77-61A5-FC14-BA4B-744A5B8F9BE4}"/>
              </a:ext>
            </a:extLst>
          </p:cNvPr>
          <p:cNvSpPr/>
          <p:nvPr/>
        </p:nvSpPr>
        <p:spPr>
          <a:xfrm>
            <a:off x="4534293" y="216816"/>
            <a:ext cx="7418895" cy="173453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t>Our reservation analysis uncovers trends in booking confirmations, cancellations, and modifications. By tracking </a:t>
            </a:r>
            <a:r>
              <a:rPr lang="en-US" sz="1400" i="1" dirty="0"/>
              <a:t>reservation status</a:t>
            </a:r>
            <a:r>
              <a:rPr lang="en-US" sz="1400" dirty="0"/>
              <a:t> and </a:t>
            </a:r>
            <a:r>
              <a:rPr lang="en-US" sz="1400" i="1" dirty="0"/>
              <a:t>status date</a:t>
            </a:r>
            <a:r>
              <a:rPr lang="en-US" sz="1400" dirty="0"/>
              <a:t>, we can identify when guests are most likely to cancel or change plans, helping to adjust inventory and overbooking strategies. The </a:t>
            </a:r>
            <a:r>
              <a:rPr lang="en-US" sz="1400" i="1" dirty="0"/>
              <a:t>ADR</a:t>
            </a:r>
            <a:r>
              <a:rPr lang="en-US" sz="1400" dirty="0"/>
              <a:t> (average daily rate) linked with </a:t>
            </a:r>
            <a:r>
              <a:rPr lang="en-US" sz="1400" i="1" dirty="0"/>
              <a:t>booking id</a:t>
            </a:r>
            <a:r>
              <a:rPr lang="en-US" sz="1400" dirty="0"/>
              <a:t> highlights how reservation changes impact revenue. These insights support smarter forecasting, pricing decisions, and more efficient reservation management to maximize occupancy and revenue.</a:t>
            </a:r>
            <a:endParaRPr lang="en-IN" sz="1400" dirty="0"/>
          </a:p>
        </p:txBody>
      </p:sp>
      <p:sp>
        <p:nvSpPr>
          <p:cNvPr id="6" name="Rectangle 5">
            <a:extLst>
              <a:ext uri="{FF2B5EF4-FFF2-40B4-BE49-F238E27FC236}">
                <a16:creationId xmlns:a16="http://schemas.microsoft.com/office/drawing/2014/main" id="{D63344E6-BF51-4589-B5E7-9E12C08F0CBC}"/>
              </a:ext>
            </a:extLst>
          </p:cNvPr>
          <p:cNvSpPr/>
          <p:nvPr/>
        </p:nvSpPr>
        <p:spPr>
          <a:xfrm>
            <a:off x="4534293" y="2165808"/>
            <a:ext cx="7418895" cy="173453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t>Our analysis shows clear links between guest meal preferences, spending, and special requirements. Popular meal plans drive higher </a:t>
            </a:r>
            <a:r>
              <a:rPr lang="en-US" sz="1400" i="1" dirty="0"/>
              <a:t>ADR</a:t>
            </a:r>
            <a:r>
              <a:rPr lang="en-US" sz="1400" dirty="0"/>
              <a:t> (average daily rate), indicating upselling opportunities. Data on </a:t>
            </a:r>
            <a:r>
              <a:rPr lang="en-US" sz="1400" i="1" dirty="0"/>
              <a:t>required car parking space</a:t>
            </a:r>
            <a:r>
              <a:rPr lang="en-US" sz="1400" dirty="0"/>
              <a:t> highlights the share of guests arriving by car, helping optimize parking capacity. The </a:t>
            </a:r>
            <a:r>
              <a:rPr lang="en-US" sz="1400" i="1" dirty="0"/>
              <a:t>total of special requests</a:t>
            </a:r>
            <a:r>
              <a:rPr lang="en-US" sz="1400" dirty="0"/>
              <a:t> reveals how often guests seek personalized services, which can enhance satisfaction when managed well. By connecting these factors with </a:t>
            </a:r>
            <a:r>
              <a:rPr lang="en-US" sz="1400" i="1" dirty="0"/>
              <a:t>booking id</a:t>
            </a:r>
            <a:r>
              <a:rPr lang="en-US" sz="1400" dirty="0"/>
              <a:t>, we gain actionable insights to refine meal offerings, upsell add-ons, and improve overall guest experience.</a:t>
            </a:r>
            <a:endParaRPr lang="en-IN" sz="1400" dirty="0"/>
          </a:p>
        </p:txBody>
      </p:sp>
      <p:sp>
        <p:nvSpPr>
          <p:cNvPr id="7" name="Rectangle 6">
            <a:extLst>
              <a:ext uri="{FF2B5EF4-FFF2-40B4-BE49-F238E27FC236}">
                <a16:creationId xmlns:a16="http://schemas.microsoft.com/office/drawing/2014/main" id="{BDC8D614-E36B-613E-6E93-A05C30305A5A}"/>
              </a:ext>
            </a:extLst>
          </p:cNvPr>
          <p:cNvSpPr/>
          <p:nvPr/>
        </p:nvSpPr>
        <p:spPr>
          <a:xfrm>
            <a:off x="4534293" y="4110086"/>
            <a:ext cx="7522589" cy="187593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t>This analysis highlights where guests come from, how they book, and their loyalty patterns. The </a:t>
            </a:r>
            <a:r>
              <a:rPr lang="en-US" sz="1400" i="1" dirty="0"/>
              <a:t>country</a:t>
            </a:r>
            <a:r>
              <a:rPr lang="en-US" sz="1400" dirty="0"/>
              <a:t> column shows key source markets, helping target promotions geographically. </a:t>
            </a:r>
            <a:r>
              <a:rPr lang="en-US" sz="1400" i="1" dirty="0"/>
              <a:t>Market segment ID</a:t>
            </a:r>
            <a:r>
              <a:rPr lang="en-US" sz="1400" dirty="0"/>
              <a:t> and </a:t>
            </a:r>
            <a:r>
              <a:rPr lang="en-US" sz="1400" i="1" dirty="0"/>
              <a:t>distribution channel ID</a:t>
            </a:r>
            <a:r>
              <a:rPr lang="en-US" sz="1400" dirty="0"/>
              <a:t> reveal which sales channels drive the most bookings. The </a:t>
            </a:r>
            <a:r>
              <a:rPr lang="en-US" sz="1400" i="1" dirty="0"/>
              <a:t>repeated guest</a:t>
            </a:r>
            <a:r>
              <a:rPr lang="en-US" sz="1400" dirty="0"/>
              <a:t> and </a:t>
            </a:r>
            <a:r>
              <a:rPr lang="en-US" sz="1400" i="1" dirty="0"/>
              <a:t>previous booking</a:t>
            </a:r>
            <a:r>
              <a:rPr lang="en-US" sz="1400" dirty="0"/>
              <a:t> data show guest loyalty and cancellation behavior, while </a:t>
            </a:r>
            <a:r>
              <a:rPr lang="en-US" sz="1400" i="1" dirty="0"/>
              <a:t>deposit type</a:t>
            </a:r>
            <a:r>
              <a:rPr lang="en-US" sz="1400" dirty="0"/>
              <a:t> and </a:t>
            </a:r>
            <a:r>
              <a:rPr lang="en-US" sz="1400" i="1" dirty="0"/>
              <a:t>agent</a:t>
            </a:r>
            <a:r>
              <a:rPr lang="en-US" sz="1400" dirty="0"/>
              <a:t> columns indicate booking security and intermediary roles. Combined with </a:t>
            </a:r>
            <a:r>
              <a:rPr lang="en-US" sz="1400" i="1" dirty="0"/>
              <a:t>customer type</a:t>
            </a:r>
            <a:r>
              <a:rPr lang="en-US" sz="1400" dirty="0"/>
              <a:t> and </a:t>
            </a:r>
            <a:r>
              <a:rPr lang="en-US" sz="1400" i="1" dirty="0"/>
              <a:t>booking ID</a:t>
            </a:r>
            <a:r>
              <a:rPr lang="en-US" sz="1400" dirty="0"/>
              <a:t>, these insights help refine marketing strategies, manage cancellations, strengthen partnerships with agents, and boost repeat business.</a:t>
            </a:r>
            <a:endParaRPr lang="en-IN" sz="1400" dirty="0"/>
          </a:p>
        </p:txBody>
      </p:sp>
    </p:spTree>
    <p:extLst>
      <p:ext uri="{BB962C8B-B14F-4D97-AF65-F5344CB8AC3E}">
        <p14:creationId xmlns:p14="http://schemas.microsoft.com/office/powerpoint/2010/main" val="3350477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92266D-9500-1DE8-C398-0F3BC97308B9}"/>
              </a:ext>
            </a:extLst>
          </p:cNvPr>
          <p:cNvPicPr>
            <a:picLocks noChangeAspect="1"/>
          </p:cNvPicPr>
          <p:nvPr/>
        </p:nvPicPr>
        <p:blipFill>
          <a:blip r:embed="rId2"/>
          <a:stretch>
            <a:fillRect/>
          </a:stretch>
        </p:blipFill>
        <p:spPr>
          <a:xfrm>
            <a:off x="987440" y="307080"/>
            <a:ext cx="9768544" cy="5395428"/>
          </a:xfrm>
          <a:prstGeom prst="rect">
            <a:avLst/>
          </a:prstGeom>
        </p:spPr>
      </p:pic>
    </p:spTree>
    <p:extLst>
      <p:ext uri="{BB962C8B-B14F-4D97-AF65-F5344CB8AC3E}">
        <p14:creationId xmlns:p14="http://schemas.microsoft.com/office/powerpoint/2010/main" val="39177325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9A9D28-EC61-DC89-4FA5-A59CC72ED663}"/>
              </a:ext>
            </a:extLst>
          </p:cNvPr>
          <p:cNvPicPr>
            <a:picLocks noChangeAspect="1"/>
          </p:cNvPicPr>
          <p:nvPr/>
        </p:nvPicPr>
        <p:blipFill>
          <a:blip r:embed="rId2"/>
          <a:stretch>
            <a:fillRect/>
          </a:stretch>
        </p:blipFill>
        <p:spPr>
          <a:xfrm>
            <a:off x="1064288" y="273376"/>
            <a:ext cx="9880232" cy="5591589"/>
          </a:xfrm>
          <a:prstGeom prst="rect">
            <a:avLst/>
          </a:prstGeom>
        </p:spPr>
      </p:pic>
    </p:spTree>
    <p:extLst>
      <p:ext uri="{BB962C8B-B14F-4D97-AF65-F5344CB8AC3E}">
        <p14:creationId xmlns:p14="http://schemas.microsoft.com/office/powerpoint/2010/main" val="3856925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0F2D99-9403-6B66-9687-20F50AE960A3}"/>
              </a:ext>
            </a:extLst>
          </p:cNvPr>
          <p:cNvPicPr>
            <a:picLocks noChangeAspect="1"/>
          </p:cNvPicPr>
          <p:nvPr/>
        </p:nvPicPr>
        <p:blipFill>
          <a:blip r:embed="rId2"/>
          <a:stretch>
            <a:fillRect/>
          </a:stretch>
        </p:blipFill>
        <p:spPr>
          <a:xfrm>
            <a:off x="536855" y="327145"/>
            <a:ext cx="10869578" cy="5524979"/>
          </a:xfrm>
          <a:prstGeom prst="rect">
            <a:avLst/>
          </a:prstGeom>
        </p:spPr>
      </p:pic>
    </p:spTree>
    <p:extLst>
      <p:ext uri="{BB962C8B-B14F-4D97-AF65-F5344CB8AC3E}">
        <p14:creationId xmlns:p14="http://schemas.microsoft.com/office/powerpoint/2010/main" val="29730901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588083-2830-98BA-BD7E-90C4D6FAEF23}"/>
              </a:ext>
            </a:extLst>
          </p:cNvPr>
          <p:cNvPicPr>
            <a:picLocks noChangeAspect="1"/>
          </p:cNvPicPr>
          <p:nvPr/>
        </p:nvPicPr>
        <p:blipFill>
          <a:blip r:embed="rId2"/>
          <a:stretch>
            <a:fillRect/>
          </a:stretch>
        </p:blipFill>
        <p:spPr>
          <a:xfrm>
            <a:off x="796971" y="141402"/>
            <a:ext cx="10260670" cy="5530623"/>
          </a:xfrm>
          <a:prstGeom prst="rect">
            <a:avLst/>
          </a:prstGeom>
        </p:spPr>
      </p:pic>
    </p:spTree>
    <p:extLst>
      <p:ext uri="{BB962C8B-B14F-4D97-AF65-F5344CB8AC3E}">
        <p14:creationId xmlns:p14="http://schemas.microsoft.com/office/powerpoint/2010/main" val="21978856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909BA0-75DF-9BE9-809F-A34D193DC039}"/>
              </a:ext>
            </a:extLst>
          </p:cNvPr>
          <p:cNvPicPr>
            <a:picLocks noChangeAspect="1"/>
          </p:cNvPicPr>
          <p:nvPr/>
        </p:nvPicPr>
        <p:blipFill>
          <a:blip r:embed="rId2"/>
          <a:stretch>
            <a:fillRect/>
          </a:stretch>
        </p:blipFill>
        <p:spPr>
          <a:xfrm>
            <a:off x="833591" y="248515"/>
            <a:ext cx="10488001" cy="5418290"/>
          </a:xfrm>
          <a:prstGeom prst="rect">
            <a:avLst/>
          </a:prstGeom>
        </p:spPr>
      </p:pic>
    </p:spTree>
    <p:extLst>
      <p:ext uri="{BB962C8B-B14F-4D97-AF65-F5344CB8AC3E}">
        <p14:creationId xmlns:p14="http://schemas.microsoft.com/office/powerpoint/2010/main" val="15978780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16318-729A-53EB-EAA6-570C58412CF9}"/>
              </a:ext>
            </a:extLst>
          </p:cNvPr>
          <p:cNvPicPr>
            <a:picLocks noChangeAspect="1"/>
          </p:cNvPicPr>
          <p:nvPr/>
        </p:nvPicPr>
        <p:blipFill>
          <a:blip r:embed="rId2"/>
          <a:stretch>
            <a:fillRect/>
          </a:stretch>
        </p:blipFill>
        <p:spPr>
          <a:xfrm>
            <a:off x="930332" y="327739"/>
            <a:ext cx="10513808" cy="5410669"/>
          </a:xfrm>
          <a:prstGeom prst="rect">
            <a:avLst/>
          </a:prstGeom>
        </p:spPr>
      </p:pic>
    </p:spTree>
    <p:extLst>
      <p:ext uri="{BB962C8B-B14F-4D97-AF65-F5344CB8AC3E}">
        <p14:creationId xmlns:p14="http://schemas.microsoft.com/office/powerpoint/2010/main" val="1565931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5CC966-C3B7-3359-09A4-BBD08A248C71}"/>
              </a:ext>
            </a:extLst>
          </p:cNvPr>
          <p:cNvPicPr>
            <a:picLocks noChangeAspect="1"/>
          </p:cNvPicPr>
          <p:nvPr/>
        </p:nvPicPr>
        <p:blipFill>
          <a:blip r:embed="rId2"/>
          <a:stretch>
            <a:fillRect/>
          </a:stretch>
        </p:blipFill>
        <p:spPr>
          <a:xfrm>
            <a:off x="763571" y="301658"/>
            <a:ext cx="10378911" cy="5389220"/>
          </a:xfrm>
          <a:prstGeom prst="rect">
            <a:avLst/>
          </a:prstGeom>
        </p:spPr>
      </p:pic>
    </p:spTree>
    <p:extLst>
      <p:ext uri="{BB962C8B-B14F-4D97-AF65-F5344CB8AC3E}">
        <p14:creationId xmlns:p14="http://schemas.microsoft.com/office/powerpoint/2010/main" val="28487653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86268-F4F0-F809-D4AF-771347D484A4}"/>
              </a:ext>
            </a:extLst>
          </p:cNvPr>
          <p:cNvSpPr>
            <a:spLocks noGrp="1"/>
          </p:cNvSpPr>
          <p:nvPr>
            <p:ph type="title"/>
          </p:nvPr>
        </p:nvSpPr>
        <p:spPr/>
        <p:txBody>
          <a:bodyPr>
            <a:normAutofit/>
          </a:bodyPr>
          <a:lstStyle/>
          <a:p>
            <a:r>
              <a:rPr lang="en-IN" sz="4000" dirty="0"/>
              <a:t>Eda problem statement</a:t>
            </a:r>
          </a:p>
        </p:txBody>
      </p:sp>
    </p:spTree>
    <p:extLst>
      <p:ext uri="{BB962C8B-B14F-4D97-AF65-F5344CB8AC3E}">
        <p14:creationId xmlns:p14="http://schemas.microsoft.com/office/powerpoint/2010/main" val="1177061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001CAA-91BE-6D82-9D8D-1363D5586602}"/>
              </a:ext>
            </a:extLst>
          </p:cNvPr>
          <p:cNvPicPr>
            <a:picLocks noChangeAspect="1"/>
          </p:cNvPicPr>
          <p:nvPr/>
        </p:nvPicPr>
        <p:blipFill>
          <a:blip r:embed="rId2"/>
          <a:stretch>
            <a:fillRect/>
          </a:stretch>
        </p:blipFill>
        <p:spPr>
          <a:xfrm>
            <a:off x="811608" y="336067"/>
            <a:ext cx="10568784" cy="5419221"/>
          </a:xfrm>
          <a:prstGeom prst="rect">
            <a:avLst/>
          </a:prstGeom>
        </p:spPr>
      </p:pic>
    </p:spTree>
    <p:extLst>
      <p:ext uri="{BB962C8B-B14F-4D97-AF65-F5344CB8AC3E}">
        <p14:creationId xmlns:p14="http://schemas.microsoft.com/office/powerpoint/2010/main" val="30726284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5DE5E1-EC28-0582-1A6D-BF4D774065E9}"/>
              </a:ext>
            </a:extLst>
          </p:cNvPr>
          <p:cNvPicPr>
            <a:picLocks noChangeAspect="1"/>
          </p:cNvPicPr>
          <p:nvPr/>
        </p:nvPicPr>
        <p:blipFill>
          <a:blip r:embed="rId2"/>
          <a:stretch>
            <a:fillRect/>
          </a:stretch>
        </p:blipFill>
        <p:spPr>
          <a:xfrm>
            <a:off x="518281" y="163286"/>
            <a:ext cx="10966148" cy="5606143"/>
          </a:xfrm>
          <a:prstGeom prst="rect">
            <a:avLst/>
          </a:prstGeom>
        </p:spPr>
      </p:pic>
    </p:spTree>
    <p:extLst>
      <p:ext uri="{BB962C8B-B14F-4D97-AF65-F5344CB8AC3E}">
        <p14:creationId xmlns:p14="http://schemas.microsoft.com/office/powerpoint/2010/main" val="3039136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A7DE6FE-0FE9-71B6-14FF-D723FCBC4BE4}"/>
              </a:ext>
            </a:extLst>
          </p:cNvPr>
          <p:cNvSpPr/>
          <p:nvPr/>
        </p:nvSpPr>
        <p:spPr>
          <a:xfrm>
            <a:off x="923827" y="282804"/>
            <a:ext cx="10944519" cy="1451728"/>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en-US" sz="1400" b="1" u="sng" dirty="0"/>
              <a:t>OBJECTIVE: </a:t>
            </a:r>
            <a:r>
              <a:rPr lang="en-US" sz="1400" dirty="0"/>
              <a:t>The objective of this Power BI dashboard for </a:t>
            </a:r>
            <a:r>
              <a:rPr lang="en-US" sz="1400" b="1" dirty="0"/>
              <a:t>Hotel Booking Analysis</a:t>
            </a:r>
            <a:r>
              <a:rPr lang="en-US" sz="1400" dirty="0"/>
              <a:t> is to provide clear, data-driven insights into booking patterns, guest behavior, lead times, cancellations, and stay trends. By visualizing this information, the dashboard helps hotel managers and stakeholders make informed decisions to optimize occupancy, adjust pricing strategies, manage demand more effectively, and enhance the overall guest experience — ultimately supporting better revenue management and business growth.</a:t>
            </a:r>
            <a:endParaRPr lang="en-IN" sz="1400" dirty="0"/>
          </a:p>
        </p:txBody>
      </p:sp>
      <p:sp>
        <p:nvSpPr>
          <p:cNvPr id="3" name="Rectangle: Rounded Corners 2">
            <a:extLst>
              <a:ext uri="{FF2B5EF4-FFF2-40B4-BE49-F238E27FC236}">
                <a16:creationId xmlns:a16="http://schemas.microsoft.com/office/drawing/2014/main" id="{6D0C488E-A603-A0FC-4A7B-9C27C0C126ED}"/>
              </a:ext>
            </a:extLst>
          </p:cNvPr>
          <p:cNvSpPr/>
          <p:nvPr/>
        </p:nvSpPr>
        <p:spPr>
          <a:xfrm>
            <a:off x="881406" y="1974915"/>
            <a:ext cx="10944519" cy="18288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en-US" sz="1400" b="1" u="sng" dirty="0"/>
              <a:t>ANALYSIS SCOPE : </a:t>
            </a:r>
            <a:r>
              <a:rPr lang="en-US" sz="1400" dirty="0"/>
              <a:t>The scope of this Power BI dashboard for </a:t>
            </a:r>
            <a:r>
              <a:rPr lang="en-US" sz="1400" b="1" dirty="0"/>
              <a:t>Hotel Booking Analysis</a:t>
            </a:r>
            <a:r>
              <a:rPr lang="en-US" sz="1400" dirty="0"/>
              <a:t> focuses on examining key booking metrics such as hotel type, lead time, arrival dates, stay patterns for weekdays and weekends, and cancellation trends. It covers seasonal demand, booking behaviors, and occupancy patterns to provide a clear view of how, when, and why guests book. This analysis helps identify revenue opportunities, forecast demand, manage cancellations, and support strategic decisions for pricing, promotions, and operational planning to maximize hotel performance.</a:t>
            </a:r>
            <a:endParaRPr lang="en-IN" sz="1400" b="1" u="sng" dirty="0"/>
          </a:p>
        </p:txBody>
      </p:sp>
      <p:sp>
        <p:nvSpPr>
          <p:cNvPr id="4" name="Rectangle: Rounded Corners 3">
            <a:extLst>
              <a:ext uri="{FF2B5EF4-FFF2-40B4-BE49-F238E27FC236}">
                <a16:creationId xmlns:a16="http://schemas.microsoft.com/office/drawing/2014/main" id="{C6074E9F-2229-88E8-08D8-C64B0AD8FA45}"/>
              </a:ext>
            </a:extLst>
          </p:cNvPr>
          <p:cNvSpPr/>
          <p:nvPr/>
        </p:nvSpPr>
        <p:spPr>
          <a:xfrm>
            <a:off x="923827" y="4044099"/>
            <a:ext cx="10944519" cy="165283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en-US" sz="1400" b="1" u="sng" dirty="0"/>
              <a:t>GOAL : </a:t>
            </a:r>
            <a:r>
              <a:rPr lang="en-US" sz="1400" dirty="0"/>
              <a:t>The goal of this Power BI dashboard for </a:t>
            </a:r>
            <a:r>
              <a:rPr lang="en-US" sz="1400" b="1" dirty="0"/>
              <a:t>Hotel Booking Analysis</a:t>
            </a:r>
            <a:r>
              <a:rPr lang="en-US" sz="1400" dirty="0"/>
              <a:t> is to turn booking data into clear, actionable insights that help hotel managers and stakeholders understand guest booking patterns, lead times, seasonal trends, and cancellation behaviors. By doing so, the dashboard aims to support smarter decisions to optimize occupancy rates, adjust pricing strategies, manage demand more efficiently, and design targeted promotions — ultimately boosting revenue and improving the overall guest experience.</a:t>
            </a:r>
            <a:endParaRPr lang="en-IN" sz="1400" dirty="0"/>
          </a:p>
        </p:txBody>
      </p:sp>
      <p:pic>
        <p:nvPicPr>
          <p:cNvPr id="6" name="Graphic 5" descr="Database">
            <a:extLst>
              <a:ext uri="{FF2B5EF4-FFF2-40B4-BE49-F238E27FC236}">
                <a16:creationId xmlns:a16="http://schemas.microsoft.com/office/drawing/2014/main" id="{73E2972C-03D0-456F-AC93-2DBD1644B6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847" y="610385"/>
            <a:ext cx="829559" cy="796565"/>
          </a:xfrm>
          <a:prstGeom prst="rect">
            <a:avLst/>
          </a:prstGeom>
        </p:spPr>
      </p:pic>
      <p:pic>
        <p:nvPicPr>
          <p:cNvPr id="8" name="Graphic 7" descr="Bullseye">
            <a:extLst>
              <a:ext uri="{FF2B5EF4-FFF2-40B4-BE49-F238E27FC236}">
                <a16:creationId xmlns:a16="http://schemas.microsoft.com/office/drawing/2014/main" id="{763FAFC8-D62A-051D-DE22-0BFEF8E43F0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7834" y="4490300"/>
            <a:ext cx="697584" cy="796566"/>
          </a:xfrm>
          <a:prstGeom prst="rect">
            <a:avLst/>
          </a:prstGeom>
        </p:spPr>
      </p:pic>
      <p:pic>
        <p:nvPicPr>
          <p:cNvPr id="10" name="Graphic 9" descr="Bar chart">
            <a:extLst>
              <a:ext uri="{FF2B5EF4-FFF2-40B4-BE49-F238E27FC236}">
                <a16:creationId xmlns:a16="http://schemas.microsoft.com/office/drawing/2014/main" id="{0F3DBFBC-E55F-80A8-3B3F-63F4E754F8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7834" y="2591585"/>
            <a:ext cx="697583" cy="796565"/>
          </a:xfrm>
          <a:prstGeom prst="rect">
            <a:avLst/>
          </a:prstGeom>
        </p:spPr>
      </p:pic>
    </p:spTree>
    <p:extLst>
      <p:ext uri="{BB962C8B-B14F-4D97-AF65-F5344CB8AC3E}">
        <p14:creationId xmlns:p14="http://schemas.microsoft.com/office/powerpoint/2010/main" val="8528634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ACF583-E3D1-09AA-23D5-05E4B9E20FF1}"/>
              </a:ext>
            </a:extLst>
          </p:cNvPr>
          <p:cNvPicPr>
            <a:picLocks noChangeAspect="1"/>
          </p:cNvPicPr>
          <p:nvPr/>
        </p:nvPicPr>
        <p:blipFill>
          <a:blip r:embed="rId2"/>
          <a:stretch>
            <a:fillRect/>
          </a:stretch>
        </p:blipFill>
        <p:spPr>
          <a:xfrm>
            <a:off x="466757" y="179931"/>
            <a:ext cx="11311586" cy="5273811"/>
          </a:xfrm>
          <a:prstGeom prst="rect">
            <a:avLst/>
          </a:prstGeom>
        </p:spPr>
      </p:pic>
    </p:spTree>
    <p:extLst>
      <p:ext uri="{BB962C8B-B14F-4D97-AF65-F5344CB8AC3E}">
        <p14:creationId xmlns:p14="http://schemas.microsoft.com/office/powerpoint/2010/main" val="15344435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C84B9-81C8-FD45-7F8C-C962652AEA43}"/>
              </a:ext>
            </a:extLst>
          </p:cNvPr>
          <p:cNvPicPr>
            <a:picLocks noChangeAspect="1"/>
          </p:cNvPicPr>
          <p:nvPr/>
        </p:nvPicPr>
        <p:blipFill>
          <a:blip r:embed="rId2"/>
          <a:stretch>
            <a:fillRect/>
          </a:stretch>
        </p:blipFill>
        <p:spPr>
          <a:xfrm>
            <a:off x="725634" y="304800"/>
            <a:ext cx="10791451" cy="5337489"/>
          </a:xfrm>
          <a:prstGeom prst="rect">
            <a:avLst/>
          </a:prstGeom>
        </p:spPr>
      </p:pic>
    </p:spTree>
    <p:extLst>
      <p:ext uri="{BB962C8B-B14F-4D97-AF65-F5344CB8AC3E}">
        <p14:creationId xmlns:p14="http://schemas.microsoft.com/office/powerpoint/2010/main" val="30509457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72DE29-CE8F-5933-1A1B-0EA7B253123F}"/>
              </a:ext>
            </a:extLst>
          </p:cNvPr>
          <p:cNvPicPr>
            <a:picLocks noChangeAspect="1"/>
          </p:cNvPicPr>
          <p:nvPr/>
        </p:nvPicPr>
        <p:blipFill>
          <a:blip r:embed="rId2"/>
          <a:stretch>
            <a:fillRect/>
          </a:stretch>
        </p:blipFill>
        <p:spPr>
          <a:xfrm>
            <a:off x="781161" y="228600"/>
            <a:ext cx="10681495" cy="5550309"/>
          </a:xfrm>
          <a:prstGeom prst="rect">
            <a:avLst/>
          </a:prstGeom>
        </p:spPr>
      </p:pic>
    </p:spTree>
    <p:extLst>
      <p:ext uri="{BB962C8B-B14F-4D97-AF65-F5344CB8AC3E}">
        <p14:creationId xmlns:p14="http://schemas.microsoft.com/office/powerpoint/2010/main" val="41366639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DFCA3B-F683-276E-57F2-E2EE74E63A92}"/>
              </a:ext>
            </a:extLst>
          </p:cNvPr>
          <p:cNvPicPr>
            <a:picLocks noChangeAspect="1"/>
          </p:cNvPicPr>
          <p:nvPr/>
        </p:nvPicPr>
        <p:blipFill>
          <a:blip r:embed="rId2"/>
          <a:stretch>
            <a:fillRect/>
          </a:stretch>
        </p:blipFill>
        <p:spPr>
          <a:xfrm>
            <a:off x="603192" y="424544"/>
            <a:ext cx="10696179" cy="5257800"/>
          </a:xfrm>
          <a:prstGeom prst="rect">
            <a:avLst/>
          </a:prstGeom>
        </p:spPr>
      </p:pic>
    </p:spTree>
    <p:extLst>
      <p:ext uri="{BB962C8B-B14F-4D97-AF65-F5344CB8AC3E}">
        <p14:creationId xmlns:p14="http://schemas.microsoft.com/office/powerpoint/2010/main" val="37131070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E28B29-336F-E226-8E06-3A6614A5B039}"/>
              </a:ext>
            </a:extLst>
          </p:cNvPr>
          <p:cNvPicPr>
            <a:picLocks noChangeAspect="1"/>
          </p:cNvPicPr>
          <p:nvPr/>
        </p:nvPicPr>
        <p:blipFill>
          <a:blip r:embed="rId2"/>
          <a:stretch>
            <a:fillRect/>
          </a:stretch>
        </p:blipFill>
        <p:spPr>
          <a:xfrm>
            <a:off x="538410" y="163287"/>
            <a:ext cx="10869819" cy="5627914"/>
          </a:xfrm>
          <a:prstGeom prst="rect">
            <a:avLst/>
          </a:prstGeom>
        </p:spPr>
      </p:pic>
    </p:spTree>
    <p:extLst>
      <p:ext uri="{BB962C8B-B14F-4D97-AF65-F5344CB8AC3E}">
        <p14:creationId xmlns:p14="http://schemas.microsoft.com/office/powerpoint/2010/main" val="40754197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DFEFD2-B336-3776-7F00-4EC18C71248D}"/>
              </a:ext>
            </a:extLst>
          </p:cNvPr>
          <p:cNvPicPr>
            <a:picLocks noChangeAspect="1"/>
          </p:cNvPicPr>
          <p:nvPr/>
        </p:nvPicPr>
        <p:blipFill>
          <a:blip r:embed="rId2"/>
          <a:stretch>
            <a:fillRect/>
          </a:stretch>
        </p:blipFill>
        <p:spPr>
          <a:xfrm>
            <a:off x="413657" y="97971"/>
            <a:ext cx="11397343" cy="5654811"/>
          </a:xfrm>
          <a:prstGeom prst="rect">
            <a:avLst/>
          </a:prstGeom>
        </p:spPr>
      </p:pic>
    </p:spTree>
    <p:extLst>
      <p:ext uri="{BB962C8B-B14F-4D97-AF65-F5344CB8AC3E}">
        <p14:creationId xmlns:p14="http://schemas.microsoft.com/office/powerpoint/2010/main" val="32215809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1DC18E-5C72-9C97-F373-7176D6E49F6B}"/>
              </a:ext>
            </a:extLst>
          </p:cNvPr>
          <p:cNvPicPr>
            <a:picLocks noChangeAspect="1"/>
          </p:cNvPicPr>
          <p:nvPr/>
        </p:nvPicPr>
        <p:blipFill>
          <a:blip r:embed="rId2"/>
          <a:stretch>
            <a:fillRect/>
          </a:stretch>
        </p:blipFill>
        <p:spPr>
          <a:xfrm>
            <a:off x="581435" y="402552"/>
            <a:ext cx="10576422" cy="5464847"/>
          </a:xfrm>
          <a:prstGeom prst="rect">
            <a:avLst/>
          </a:prstGeom>
        </p:spPr>
      </p:pic>
    </p:spTree>
    <p:extLst>
      <p:ext uri="{BB962C8B-B14F-4D97-AF65-F5344CB8AC3E}">
        <p14:creationId xmlns:p14="http://schemas.microsoft.com/office/powerpoint/2010/main" val="11592483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1C171C-BCA0-0EB1-F3C6-D60E032E624A}"/>
              </a:ext>
            </a:extLst>
          </p:cNvPr>
          <p:cNvPicPr>
            <a:picLocks noChangeAspect="1"/>
          </p:cNvPicPr>
          <p:nvPr/>
        </p:nvPicPr>
        <p:blipFill>
          <a:blip r:embed="rId2"/>
          <a:stretch>
            <a:fillRect/>
          </a:stretch>
        </p:blipFill>
        <p:spPr>
          <a:xfrm>
            <a:off x="547127" y="304800"/>
            <a:ext cx="11231216" cy="5562600"/>
          </a:xfrm>
          <a:prstGeom prst="rect">
            <a:avLst/>
          </a:prstGeom>
        </p:spPr>
      </p:pic>
    </p:spTree>
    <p:extLst>
      <p:ext uri="{BB962C8B-B14F-4D97-AF65-F5344CB8AC3E}">
        <p14:creationId xmlns:p14="http://schemas.microsoft.com/office/powerpoint/2010/main" val="39681642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C89ADB-929F-5E83-BBB6-29C6DCAC90A2}"/>
              </a:ext>
            </a:extLst>
          </p:cNvPr>
          <p:cNvPicPr>
            <a:picLocks noChangeAspect="1"/>
          </p:cNvPicPr>
          <p:nvPr/>
        </p:nvPicPr>
        <p:blipFill>
          <a:blip r:embed="rId2"/>
          <a:stretch>
            <a:fillRect/>
          </a:stretch>
        </p:blipFill>
        <p:spPr>
          <a:xfrm>
            <a:off x="323901" y="261257"/>
            <a:ext cx="11541528" cy="5495881"/>
          </a:xfrm>
          <a:prstGeom prst="rect">
            <a:avLst/>
          </a:prstGeom>
        </p:spPr>
      </p:pic>
    </p:spTree>
    <p:extLst>
      <p:ext uri="{BB962C8B-B14F-4D97-AF65-F5344CB8AC3E}">
        <p14:creationId xmlns:p14="http://schemas.microsoft.com/office/powerpoint/2010/main" val="16449613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9C5EAD-E6AD-DA42-5B7F-AF121C80413E}"/>
              </a:ext>
            </a:extLst>
          </p:cNvPr>
          <p:cNvPicPr>
            <a:picLocks noChangeAspect="1"/>
          </p:cNvPicPr>
          <p:nvPr/>
        </p:nvPicPr>
        <p:blipFill>
          <a:blip r:embed="rId2"/>
          <a:stretch>
            <a:fillRect/>
          </a:stretch>
        </p:blipFill>
        <p:spPr>
          <a:xfrm>
            <a:off x="371872" y="272143"/>
            <a:ext cx="11036357" cy="5519057"/>
          </a:xfrm>
          <a:prstGeom prst="rect">
            <a:avLst/>
          </a:prstGeom>
        </p:spPr>
      </p:pic>
    </p:spTree>
    <p:extLst>
      <p:ext uri="{BB962C8B-B14F-4D97-AF65-F5344CB8AC3E}">
        <p14:creationId xmlns:p14="http://schemas.microsoft.com/office/powerpoint/2010/main" val="3275880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4370D94-0294-058A-E24F-B8B11D1692E1}"/>
              </a:ext>
            </a:extLst>
          </p:cNvPr>
          <p:cNvSpPr/>
          <p:nvPr/>
        </p:nvSpPr>
        <p:spPr>
          <a:xfrm>
            <a:off x="923827" y="282804"/>
            <a:ext cx="10944519" cy="1451728"/>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en-IN" sz="1400" b="1" u="sng" dirty="0"/>
              <a:t>INSIGHT &amp; RECOMMENDATION:</a:t>
            </a:r>
            <a:r>
              <a:rPr lang="en-US" sz="1400" dirty="0"/>
              <a:t>The hotel booking analysis shows clear patterns in guest preferences, lead times, and stay durations, revealing peak periods and higher cancellation risks during certain seasons. Guests often prefer city hotels for short business stays and resort hotels for longer weekend getaways. To maximize occupancy and revenue, it’s recommended to adjust pricing dynamically during high-demand periods, offer targeted promotions for off-peak times, and implement flexible cancellation policies. Enhancing guest experience with tailored offers can also boost repeat bookings and customer loyalty.</a:t>
            </a:r>
            <a:endParaRPr lang="en-IN" sz="1400" b="1" u="sng" dirty="0"/>
          </a:p>
        </p:txBody>
      </p:sp>
      <p:sp>
        <p:nvSpPr>
          <p:cNvPr id="3" name="Rectangle: Rounded Corners 2">
            <a:extLst>
              <a:ext uri="{FF2B5EF4-FFF2-40B4-BE49-F238E27FC236}">
                <a16:creationId xmlns:a16="http://schemas.microsoft.com/office/drawing/2014/main" id="{1D689A0A-9FF3-685E-280B-427EA34784BD}"/>
              </a:ext>
            </a:extLst>
          </p:cNvPr>
          <p:cNvSpPr/>
          <p:nvPr/>
        </p:nvSpPr>
        <p:spPr>
          <a:xfrm>
            <a:off x="870405" y="2241201"/>
            <a:ext cx="10894244" cy="1451728"/>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en-IN" sz="1400" b="1" u="sng" dirty="0"/>
              <a:t>REPORT &amp; PRESENTATION:</a:t>
            </a:r>
            <a:r>
              <a:rPr lang="en-US" sz="1400" dirty="0"/>
              <a:t>This Power BI dashboard report and presentation for </a:t>
            </a:r>
            <a:r>
              <a:rPr lang="en-US" sz="1400" b="1" dirty="0"/>
              <a:t>Hotel Booking Analysis</a:t>
            </a:r>
            <a:r>
              <a:rPr lang="en-US" sz="1400" dirty="0"/>
              <a:t> provides a concise overview of key booking trends, guest behavior, and stay patterns. It highlights insights on lead times, peak booking periods, cancellation trends, and hotel preferences across city and resort stays. The visuals and findings help stakeholders quickly understand occupancy drivers and revenue impacts. This report supports data-driven discussions and decision-making, enabling the team to plan pricing strategies, manage demand, and design targeted promotions to boost bookings and enhance guest satisfaction.</a:t>
            </a:r>
            <a:endParaRPr lang="en-IN" sz="1400" b="1" u="sng" dirty="0"/>
          </a:p>
        </p:txBody>
      </p:sp>
      <p:sp>
        <p:nvSpPr>
          <p:cNvPr id="4" name="Rectangle: Rounded Corners 3">
            <a:extLst>
              <a:ext uri="{FF2B5EF4-FFF2-40B4-BE49-F238E27FC236}">
                <a16:creationId xmlns:a16="http://schemas.microsoft.com/office/drawing/2014/main" id="{95629A32-525A-9666-2FA7-D8F738883F9E}"/>
              </a:ext>
            </a:extLst>
          </p:cNvPr>
          <p:cNvSpPr/>
          <p:nvPr/>
        </p:nvSpPr>
        <p:spPr>
          <a:xfrm>
            <a:off x="933253" y="4293911"/>
            <a:ext cx="10944519" cy="1451728"/>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en-IN" sz="1400" b="1" u="sng" dirty="0"/>
              <a:t>POWER_BI DASHBOARD:</a:t>
            </a:r>
            <a:r>
              <a:rPr lang="en-US" sz="1400" dirty="0"/>
              <a:t>This Power BI dashboard for </a:t>
            </a:r>
            <a:r>
              <a:rPr lang="en-US" sz="1400" b="1" dirty="0"/>
              <a:t>Hotel Booking Analysis</a:t>
            </a:r>
            <a:r>
              <a:rPr lang="en-US" sz="1400" dirty="0"/>
              <a:t> provides a clear snapshot of key booking trends, including lead times, peak arrival periods, cancellation rates, and stay patterns for both city and resort hotels. By visualizing this data, the dashboard helps identify seasonal demand, guest preferences, and occupancy gaps. These insights empower hotel managers to adjust pricing, forecast demand more accurately, create targeted offers, and optimize room allocation — ultimately driving better revenue performance and guest satisfaction.</a:t>
            </a:r>
            <a:endParaRPr lang="en-IN" sz="1400" b="1" u="sng" dirty="0"/>
          </a:p>
        </p:txBody>
      </p:sp>
      <p:pic>
        <p:nvPicPr>
          <p:cNvPr id="6" name="Graphic 5" descr="Head with gears">
            <a:extLst>
              <a:ext uri="{FF2B5EF4-FFF2-40B4-BE49-F238E27FC236}">
                <a16:creationId xmlns:a16="http://schemas.microsoft.com/office/drawing/2014/main" id="{B8249D1D-7828-789E-07AC-69417490440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384" y="603948"/>
            <a:ext cx="776138" cy="707860"/>
          </a:xfrm>
          <a:prstGeom prst="rect">
            <a:avLst/>
          </a:prstGeom>
        </p:spPr>
      </p:pic>
      <p:pic>
        <p:nvPicPr>
          <p:cNvPr id="8" name="Graphic 7" descr="Presentation with bar chart">
            <a:extLst>
              <a:ext uri="{FF2B5EF4-FFF2-40B4-BE49-F238E27FC236}">
                <a16:creationId xmlns:a16="http://schemas.microsoft.com/office/drawing/2014/main" id="{C97FEFFF-5B33-D4D8-445D-F7BD67110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383" y="2468974"/>
            <a:ext cx="685755" cy="707860"/>
          </a:xfrm>
          <a:prstGeom prst="rect">
            <a:avLst/>
          </a:prstGeom>
        </p:spPr>
      </p:pic>
      <p:pic>
        <p:nvPicPr>
          <p:cNvPr id="10" name="Graphic 9" descr="Teacher">
            <a:extLst>
              <a:ext uri="{FF2B5EF4-FFF2-40B4-BE49-F238E27FC236}">
                <a16:creationId xmlns:a16="http://schemas.microsoft.com/office/drawing/2014/main" id="{9B6B1230-AA77-C878-CCEB-8824028584D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382" y="4569887"/>
            <a:ext cx="685755" cy="707860"/>
          </a:xfrm>
          <a:prstGeom prst="rect">
            <a:avLst/>
          </a:prstGeom>
        </p:spPr>
      </p:pic>
    </p:spTree>
    <p:extLst>
      <p:ext uri="{BB962C8B-B14F-4D97-AF65-F5344CB8AC3E}">
        <p14:creationId xmlns:p14="http://schemas.microsoft.com/office/powerpoint/2010/main" val="37733897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992E9A-96C7-AC2A-1B79-F41B16A7578A}"/>
              </a:ext>
            </a:extLst>
          </p:cNvPr>
          <p:cNvPicPr>
            <a:picLocks noChangeAspect="1"/>
          </p:cNvPicPr>
          <p:nvPr/>
        </p:nvPicPr>
        <p:blipFill>
          <a:blip r:embed="rId2"/>
          <a:stretch>
            <a:fillRect/>
          </a:stretch>
        </p:blipFill>
        <p:spPr>
          <a:xfrm>
            <a:off x="503551" y="381000"/>
            <a:ext cx="11111506" cy="5442857"/>
          </a:xfrm>
          <a:prstGeom prst="rect">
            <a:avLst/>
          </a:prstGeom>
        </p:spPr>
      </p:pic>
    </p:spTree>
    <p:extLst>
      <p:ext uri="{BB962C8B-B14F-4D97-AF65-F5344CB8AC3E}">
        <p14:creationId xmlns:p14="http://schemas.microsoft.com/office/powerpoint/2010/main" val="39231614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8D5B39-BACD-F7B8-97BC-854D97B599BF}"/>
              </a:ext>
            </a:extLst>
          </p:cNvPr>
          <p:cNvPicPr>
            <a:picLocks noChangeAspect="1"/>
          </p:cNvPicPr>
          <p:nvPr/>
        </p:nvPicPr>
        <p:blipFill>
          <a:blip r:embed="rId2"/>
          <a:stretch>
            <a:fillRect/>
          </a:stretch>
        </p:blipFill>
        <p:spPr>
          <a:xfrm>
            <a:off x="315686" y="315686"/>
            <a:ext cx="11560628" cy="5315924"/>
          </a:xfrm>
          <a:prstGeom prst="rect">
            <a:avLst/>
          </a:prstGeom>
        </p:spPr>
      </p:pic>
    </p:spTree>
    <p:extLst>
      <p:ext uri="{BB962C8B-B14F-4D97-AF65-F5344CB8AC3E}">
        <p14:creationId xmlns:p14="http://schemas.microsoft.com/office/powerpoint/2010/main" val="17103644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87BC1F-B6D5-CB37-787C-A0C5FEE99F0D}"/>
              </a:ext>
            </a:extLst>
          </p:cNvPr>
          <p:cNvPicPr>
            <a:picLocks noChangeAspect="1"/>
          </p:cNvPicPr>
          <p:nvPr/>
        </p:nvPicPr>
        <p:blipFill>
          <a:blip r:embed="rId2"/>
          <a:stretch>
            <a:fillRect/>
          </a:stretch>
        </p:blipFill>
        <p:spPr>
          <a:xfrm>
            <a:off x="947056" y="217714"/>
            <a:ext cx="10689773" cy="5661530"/>
          </a:xfrm>
          <a:prstGeom prst="rect">
            <a:avLst/>
          </a:prstGeom>
        </p:spPr>
      </p:pic>
    </p:spTree>
    <p:extLst>
      <p:ext uri="{BB962C8B-B14F-4D97-AF65-F5344CB8AC3E}">
        <p14:creationId xmlns:p14="http://schemas.microsoft.com/office/powerpoint/2010/main" val="42648252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11871A-0202-847A-FAE3-C8E9F28D6534}"/>
              </a:ext>
            </a:extLst>
          </p:cNvPr>
          <p:cNvPicPr>
            <a:picLocks noChangeAspect="1"/>
          </p:cNvPicPr>
          <p:nvPr/>
        </p:nvPicPr>
        <p:blipFill>
          <a:blip r:embed="rId2"/>
          <a:stretch>
            <a:fillRect/>
          </a:stretch>
        </p:blipFill>
        <p:spPr>
          <a:xfrm>
            <a:off x="576942" y="293914"/>
            <a:ext cx="11190515" cy="5618091"/>
          </a:xfrm>
          <a:prstGeom prst="rect">
            <a:avLst/>
          </a:prstGeom>
        </p:spPr>
      </p:pic>
    </p:spTree>
    <p:extLst>
      <p:ext uri="{BB962C8B-B14F-4D97-AF65-F5344CB8AC3E}">
        <p14:creationId xmlns:p14="http://schemas.microsoft.com/office/powerpoint/2010/main" val="10966359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58C348-B200-9138-65D1-7E9AFC313115}"/>
              </a:ext>
            </a:extLst>
          </p:cNvPr>
          <p:cNvPicPr>
            <a:picLocks noChangeAspect="1"/>
          </p:cNvPicPr>
          <p:nvPr/>
        </p:nvPicPr>
        <p:blipFill>
          <a:blip r:embed="rId2"/>
          <a:stretch>
            <a:fillRect/>
          </a:stretch>
        </p:blipFill>
        <p:spPr>
          <a:xfrm>
            <a:off x="631371" y="413657"/>
            <a:ext cx="10885715" cy="5344565"/>
          </a:xfrm>
          <a:prstGeom prst="rect">
            <a:avLst/>
          </a:prstGeom>
        </p:spPr>
      </p:pic>
    </p:spTree>
    <p:extLst>
      <p:ext uri="{BB962C8B-B14F-4D97-AF65-F5344CB8AC3E}">
        <p14:creationId xmlns:p14="http://schemas.microsoft.com/office/powerpoint/2010/main" val="32561399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1C47A5-E314-206C-A229-D4256CD195E9}"/>
              </a:ext>
            </a:extLst>
          </p:cNvPr>
          <p:cNvPicPr>
            <a:picLocks noChangeAspect="1"/>
          </p:cNvPicPr>
          <p:nvPr/>
        </p:nvPicPr>
        <p:blipFill>
          <a:blip r:embed="rId2"/>
          <a:stretch>
            <a:fillRect/>
          </a:stretch>
        </p:blipFill>
        <p:spPr>
          <a:xfrm>
            <a:off x="685800" y="511729"/>
            <a:ext cx="10319657" cy="5170614"/>
          </a:xfrm>
          <a:prstGeom prst="rect">
            <a:avLst/>
          </a:prstGeom>
        </p:spPr>
      </p:pic>
    </p:spTree>
    <p:extLst>
      <p:ext uri="{BB962C8B-B14F-4D97-AF65-F5344CB8AC3E}">
        <p14:creationId xmlns:p14="http://schemas.microsoft.com/office/powerpoint/2010/main" val="35641677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49BA2B-8864-6672-605F-19D97DDF64C8}"/>
              </a:ext>
            </a:extLst>
          </p:cNvPr>
          <p:cNvPicPr>
            <a:picLocks noChangeAspect="1"/>
          </p:cNvPicPr>
          <p:nvPr/>
        </p:nvPicPr>
        <p:blipFill>
          <a:blip r:embed="rId2"/>
          <a:stretch>
            <a:fillRect/>
          </a:stretch>
        </p:blipFill>
        <p:spPr>
          <a:xfrm>
            <a:off x="377246" y="392206"/>
            <a:ext cx="11263336" cy="5159187"/>
          </a:xfrm>
          <a:prstGeom prst="rect">
            <a:avLst/>
          </a:prstGeom>
        </p:spPr>
      </p:pic>
    </p:spTree>
    <p:extLst>
      <p:ext uri="{BB962C8B-B14F-4D97-AF65-F5344CB8AC3E}">
        <p14:creationId xmlns:p14="http://schemas.microsoft.com/office/powerpoint/2010/main" val="27961681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56F753-BFA7-EB25-19A9-81263C7FC04F}"/>
              </a:ext>
            </a:extLst>
          </p:cNvPr>
          <p:cNvPicPr>
            <a:picLocks noChangeAspect="1"/>
          </p:cNvPicPr>
          <p:nvPr/>
        </p:nvPicPr>
        <p:blipFill>
          <a:blip r:embed="rId2"/>
          <a:stretch>
            <a:fillRect/>
          </a:stretch>
        </p:blipFill>
        <p:spPr>
          <a:xfrm>
            <a:off x="247143" y="685800"/>
            <a:ext cx="11487657" cy="5250397"/>
          </a:xfrm>
          <a:prstGeom prst="rect">
            <a:avLst/>
          </a:prstGeom>
        </p:spPr>
      </p:pic>
    </p:spTree>
    <p:extLst>
      <p:ext uri="{BB962C8B-B14F-4D97-AF65-F5344CB8AC3E}">
        <p14:creationId xmlns:p14="http://schemas.microsoft.com/office/powerpoint/2010/main" val="9055764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58DE07-7687-6FBE-CF24-F49314567C28}"/>
              </a:ext>
            </a:extLst>
          </p:cNvPr>
          <p:cNvPicPr>
            <a:picLocks noChangeAspect="1"/>
          </p:cNvPicPr>
          <p:nvPr/>
        </p:nvPicPr>
        <p:blipFill>
          <a:blip r:embed="rId2"/>
          <a:stretch>
            <a:fillRect/>
          </a:stretch>
        </p:blipFill>
        <p:spPr>
          <a:xfrm>
            <a:off x="235718" y="424543"/>
            <a:ext cx="11662367" cy="5214257"/>
          </a:xfrm>
          <a:prstGeom prst="rect">
            <a:avLst/>
          </a:prstGeom>
        </p:spPr>
      </p:pic>
    </p:spTree>
    <p:extLst>
      <p:ext uri="{BB962C8B-B14F-4D97-AF65-F5344CB8AC3E}">
        <p14:creationId xmlns:p14="http://schemas.microsoft.com/office/powerpoint/2010/main" val="32795796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EF3248-D48A-EB7D-D848-F68A4982CACF}"/>
              </a:ext>
            </a:extLst>
          </p:cNvPr>
          <p:cNvPicPr>
            <a:picLocks noChangeAspect="1"/>
          </p:cNvPicPr>
          <p:nvPr/>
        </p:nvPicPr>
        <p:blipFill>
          <a:blip r:embed="rId2"/>
          <a:stretch>
            <a:fillRect/>
          </a:stretch>
        </p:blipFill>
        <p:spPr>
          <a:xfrm>
            <a:off x="386499" y="377072"/>
            <a:ext cx="11378153" cy="5081417"/>
          </a:xfrm>
          <a:prstGeom prst="rect">
            <a:avLst/>
          </a:prstGeom>
        </p:spPr>
      </p:pic>
    </p:spTree>
    <p:extLst>
      <p:ext uri="{BB962C8B-B14F-4D97-AF65-F5344CB8AC3E}">
        <p14:creationId xmlns:p14="http://schemas.microsoft.com/office/powerpoint/2010/main" val="2101097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741FA-902A-D59E-7984-B7A6E557EC6D}"/>
              </a:ext>
            </a:extLst>
          </p:cNvPr>
          <p:cNvSpPr>
            <a:spLocks noGrp="1"/>
          </p:cNvSpPr>
          <p:nvPr>
            <p:ph type="title"/>
          </p:nvPr>
        </p:nvSpPr>
        <p:spPr>
          <a:xfrm>
            <a:off x="1451579" y="804520"/>
            <a:ext cx="9603275" cy="587136"/>
          </a:xfrm>
        </p:spPr>
        <p:txBody>
          <a:bodyPr/>
          <a:lstStyle/>
          <a:p>
            <a:r>
              <a:rPr lang="en-IN" u="sng" dirty="0">
                <a:effectLst>
                  <a:outerShdw blurRad="38100" dist="38100" dir="2700000" algn="tl">
                    <a:srgbClr val="000000">
                      <a:alpha val="43137"/>
                    </a:srgbClr>
                  </a:outerShdw>
                </a:effectLst>
              </a:rPr>
              <a:t>Er diagram</a:t>
            </a:r>
          </a:p>
        </p:txBody>
      </p:sp>
      <p:pic>
        <p:nvPicPr>
          <p:cNvPr id="5" name="Content Placeholder 4">
            <a:extLst>
              <a:ext uri="{FF2B5EF4-FFF2-40B4-BE49-F238E27FC236}">
                <a16:creationId xmlns:a16="http://schemas.microsoft.com/office/drawing/2014/main" id="{6721033C-51B0-7509-DE4D-B9CF6E8827B2}"/>
              </a:ext>
            </a:extLst>
          </p:cNvPr>
          <p:cNvPicPr>
            <a:picLocks noGrp="1" noChangeAspect="1"/>
          </p:cNvPicPr>
          <p:nvPr>
            <p:ph idx="1"/>
          </p:nvPr>
        </p:nvPicPr>
        <p:blipFill>
          <a:blip r:embed="rId2"/>
          <a:stretch>
            <a:fillRect/>
          </a:stretch>
        </p:blipFill>
        <p:spPr>
          <a:xfrm>
            <a:off x="434771" y="1391656"/>
            <a:ext cx="11377015" cy="4661825"/>
          </a:xfrm>
        </p:spPr>
      </p:pic>
    </p:spTree>
    <p:extLst>
      <p:ext uri="{BB962C8B-B14F-4D97-AF65-F5344CB8AC3E}">
        <p14:creationId xmlns:p14="http://schemas.microsoft.com/office/powerpoint/2010/main" val="18285765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A36634-D036-C9AF-4758-2BA0E3254AC8}"/>
              </a:ext>
            </a:extLst>
          </p:cNvPr>
          <p:cNvPicPr>
            <a:picLocks noChangeAspect="1"/>
          </p:cNvPicPr>
          <p:nvPr/>
        </p:nvPicPr>
        <p:blipFill>
          <a:blip r:embed="rId2"/>
          <a:stretch>
            <a:fillRect/>
          </a:stretch>
        </p:blipFill>
        <p:spPr>
          <a:xfrm>
            <a:off x="433633" y="603316"/>
            <a:ext cx="10869106" cy="5046912"/>
          </a:xfrm>
          <a:prstGeom prst="rect">
            <a:avLst/>
          </a:prstGeom>
        </p:spPr>
      </p:pic>
    </p:spTree>
    <p:extLst>
      <p:ext uri="{BB962C8B-B14F-4D97-AF65-F5344CB8AC3E}">
        <p14:creationId xmlns:p14="http://schemas.microsoft.com/office/powerpoint/2010/main" val="6198400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5C3981-6B5A-1456-7C84-F670B668831C}"/>
              </a:ext>
            </a:extLst>
          </p:cNvPr>
          <p:cNvPicPr>
            <a:picLocks noChangeAspect="1"/>
          </p:cNvPicPr>
          <p:nvPr/>
        </p:nvPicPr>
        <p:blipFill>
          <a:blip r:embed="rId2"/>
          <a:stretch>
            <a:fillRect/>
          </a:stretch>
        </p:blipFill>
        <p:spPr>
          <a:xfrm>
            <a:off x="405352" y="622170"/>
            <a:ext cx="10859679" cy="5318250"/>
          </a:xfrm>
          <a:prstGeom prst="rect">
            <a:avLst/>
          </a:prstGeom>
        </p:spPr>
      </p:pic>
    </p:spTree>
    <p:extLst>
      <p:ext uri="{BB962C8B-B14F-4D97-AF65-F5344CB8AC3E}">
        <p14:creationId xmlns:p14="http://schemas.microsoft.com/office/powerpoint/2010/main" val="7635257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4C895-65BD-2A9D-1E49-D4E8A9A26136}"/>
              </a:ext>
            </a:extLst>
          </p:cNvPr>
          <p:cNvSpPr>
            <a:spLocks noGrp="1"/>
          </p:cNvSpPr>
          <p:nvPr>
            <p:ph type="title"/>
          </p:nvPr>
        </p:nvSpPr>
        <p:spPr>
          <a:xfrm>
            <a:off x="1168775" y="980388"/>
            <a:ext cx="9603275" cy="2620651"/>
          </a:xfrm>
        </p:spPr>
        <p:txBody>
          <a:bodyPr>
            <a:normAutofit/>
          </a:bodyPr>
          <a:lstStyle/>
          <a:p>
            <a:pPr algn="ctr"/>
            <a:r>
              <a:rPr lang="en-US" sz="4000" dirty="0"/>
              <a:t>Thank you </a:t>
            </a:r>
            <a:endParaRPr lang="en-IN" sz="4000" dirty="0"/>
          </a:p>
        </p:txBody>
      </p:sp>
    </p:spTree>
    <p:extLst>
      <p:ext uri="{BB962C8B-B14F-4D97-AF65-F5344CB8AC3E}">
        <p14:creationId xmlns:p14="http://schemas.microsoft.com/office/powerpoint/2010/main" val="2282647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AAD6D-A0E5-96E1-BE10-73EF930B8A14}"/>
              </a:ext>
            </a:extLst>
          </p:cNvPr>
          <p:cNvSpPr>
            <a:spLocks noGrp="1"/>
          </p:cNvSpPr>
          <p:nvPr>
            <p:ph type="title"/>
          </p:nvPr>
        </p:nvSpPr>
        <p:spPr/>
        <p:txBody>
          <a:bodyPr>
            <a:normAutofit/>
          </a:bodyPr>
          <a:lstStyle/>
          <a:p>
            <a:r>
              <a:rPr lang="en-IN" sz="3600" dirty="0"/>
              <a:t>Power bi problem statement</a:t>
            </a:r>
          </a:p>
        </p:txBody>
      </p:sp>
    </p:spTree>
    <p:extLst>
      <p:ext uri="{BB962C8B-B14F-4D97-AF65-F5344CB8AC3E}">
        <p14:creationId xmlns:p14="http://schemas.microsoft.com/office/powerpoint/2010/main" val="2541947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FFAD7E-DFC0-4FE9-3F6B-305B85436772}"/>
              </a:ext>
            </a:extLst>
          </p:cNvPr>
          <p:cNvPicPr>
            <a:picLocks noChangeAspect="1"/>
          </p:cNvPicPr>
          <p:nvPr/>
        </p:nvPicPr>
        <p:blipFill>
          <a:blip r:embed="rId2"/>
          <a:stretch>
            <a:fillRect/>
          </a:stretch>
        </p:blipFill>
        <p:spPr>
          <a:xfrm>
            <a:off x="377072" y="278007"/>
            <a:ext cx="11283885" cy="5547841"/>
          </a:xfrm>
          <a:prstGeom prst="rect">
            <a:avLst/>
          </a:prstGeom>
        </p:spPr>
      </p:pic>
    </p:spTree>
    <p:extLst>
      <p:ext uri="{BB962C8B-B14F-4D97-AF65-F5344CB8AC3E}">
        <p14:creationId xmlns:p14="http://schemas.microsoft.com/office/powerpoint/2010/main" val="472300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DE1594-D9F7-D90C-9CD3-2870B1B6680D}"/>
              </a:ext>
            </a:extLst>
          </p:cNvPr>
          <p:cNvPicPr>
            <a:picLocks noChangeAspect="1"/>
          </p:cNvPicPr>
          <p:nvPr/>
        </p:nvPicPr>
        <p:blipFill>
          <a:blip r:embed="rId2"/>
          <a:stretch>
            <a:fillRect/>
          </a:stretch>
        </p:blipFill>
        <p:spPr>
          <a:xfrm>
            <a:off x="669303" y="258536"/>
            <a:ext cx="10605155" cy="5388120"/>
          </a:xfrm>
          <a:prstGeom prst="rect">
            <a:avLst/>
          </a:prstGeom>
        </p:spPr>
      </p:pic>
    </p:spTree>
    <p:extLst>
      <p:ext uri="{BB962C8B-B14F-4D97-AF65-F5344CB8AC3E}">
        <p14:creationId xmlns:p14="http://schemas.microsoft.com/office/powerpoint/2010/main" val="1836837104"/>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spDef>
      <a:spPr/>
      <a:bodyPr/>
      <a:lstStyle/>
      <a:style>
        <a:lnRef idx="1">
          <a:schemeClr val="dk1"/>
        </a:lnRef>
        <a:fillRef idx="2">
          <a:schemeClr val="dk1"/>
        </a:fillRef>
        <a:effectRef idx="1">
          <a:schemeClr val="dk1"/>
        </a:effectRef>
        <a:fontRef idx="minor">
          <a:schemeClr val="dk1"/>
        </a:fontRef>
      </a:style>
    </a:spDef>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178</TotalTime>
  <Words>1057</Words>
  <Application>Microsoft Office PowerPoint</Application>
  <PresentationFormat>Widescreen</PresentationFormat>
  <Paragraphs>23</Paragraphs>
  <Slides>62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62</vt:i4>
      </vt:variant>
    </vt:vector>
  </HeadingPairs>
  <TitlesOfParts>
    <vt:vector size="65" baseType="lpstr">
      <vt:lpstr>Arial</vt:lpstr>
      <vt:lpstr>Gill Sans MT</vt:lpstr>
      <vt:lpstr>Gallery</vt:lpstr>
      <vt:lpstr>CAPSTONE PROJECT</vt:lpstr>
      <vt:lpstr>PUBLICATION</vt:lpstr>
      <vt:lpstr>PowerPoint Presentation</vt:lpstr>
      <vt:lpstr>PowerPoint Presentation</vt:lpstr>
      <vt:lpstr>PowerPoint Presentation</vt:lpstr>
      <vt:lpstr>Er diagram</vt:lpstr>
      <vt:lpstr>Power bi problem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Eda problem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Gaurav Shukla</dc:creator>
  <cp:lastModifiedBy>Gaurav Shukla</cp:lastModifiedBy>
  <cp:revision>4</cp:revision>
  <dcterms:created xsi:type="dcterms:W3CDTF">2025-06-29T04:41:28Z</dcterms:created>
  <dcterms:modified xsi:type="dcterms:W3CDTF">2025-06-29T17:08:41Z</dcterms:modified>
</cp:coreProperties>
</file>